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64" r:id="rId3"/>
    <p:sldId id="257" r:id="rId4"/>
    <p:sldId id="258" r:id="rId5"/>
    <p:sldId id="259" r:id="rId6"/>
    <p:sldId id="260" r:id="rId7"/>
    <p:sldId id="263" r:id="rId8"/>
  </p:sldIdLst>
  <p:sldSz cx="14630400" cy="8229600"/>
  <p:notesSz cx="8229600" cy="14630400"/>
  <p:embeddedFontLst>
    <p:embeddedFont>
      <p:font typeface="Poppins" pitchFamily="2" charset="77"/>
      <p:regular r:id="rId10"/>
      <p:bold r:id="rId11"/>
      <p:italic r:id="rId12"/>
      <p:boldItalic r:id="rId13"/>
    </p:embeddedFont>
    <p:embeddedFont>
      <p:font typeface="Poppins Light" panose="020B0604020202020204" pitchFamily="34" charset="0"/>
      <p:regular r:id="rId14"/>
      <p:italic r:id="rId15"/>
    </p:embeddedFont>
    <p:embeddedFont>
      <p:font typeface="Roboto Light" panose="020F0302020204030204" pitchFamily="34" charset="0"/>
      <p:regular r:id="rId16"/>
      <p:italic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37"/>
    <p:restoredTop sz="94610"/>
  </p:normalViewPr>
  <p:slideViewPr>
    <p:cSldViewPr snapToGrid="0" snapToObjects="1">
      <p:cViewPr varScale="1">
        <p:scale>
          <a:sx n="80" d="100"/>
          <a:sy n="80" d="100"/>
        </p:scale>
        <p:origin x="232" y="8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10" Type="http://schemas.openxmlformats.org/officeDocument/2006/relationships/font" Target="fonts/font1.fntdata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328724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019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07667" y="1602151"/>
            <a:ext cx="7425452" cy="31786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8300"/>
              </a:lnSpc>
              <a:buNone/>
            </a:pPr>
            <a:r>
              <a:rPr lang="en-US" sz="9600" b="1" dirty="0">
                <a:solidFill>
                  <a:schemeClr val="tx2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Smart-Sort</a:t>
            </a:r>
            <a:endParaRPr lang="en-US" sz="9600" b="1" dirty="0">
              <a:solidFill>
                <a:schemeClr val="tx2"/>
              </a:solidFill>
            </a:endParaRPr>
          </a:p>
        </p:txBody>
      </p:sp>
      <p:sp>
        <p:nvSpPr>
          <p:cNvPr id="4" name="Text 1"/>
          <p:cNvSpPr/>
          <p:nvPr/>
        </p:nvSpPr>
        <p:spPr>
          <a:xfrm>
            <a:off x="6345674" y="3924848"/>
            <a:ext cx="7425452" cy="2707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50"/>
              </a:lnSpc>
              <a:buNone/>
            </a:pPr>
            <a:endParaRPr lang="en-US" sz="1900" dirty="0"/>
          </a:p>
        </p:txBody>
      </p:sp>
      <p:sp>
        <p:nvSpPr>
          <p:cNvPr id="7" name="Text 3"/>
          <p:cNvSpPr/>
          <p:nvPr/>
        </p:nvSpPr>
        <p:spPr>
          <a:xfrm>
            <a:off x="5758596" y="6370104"/>
            <a:ext cx="3479654" cy="22881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50"/>
              </a:lnSpc>
              <a:buNone/>
            </a:pPr>
            <a:r>
              <a:rPr lang="en-US" sz="2400" b="1" dirty="0">
                <a:solidFill>
                  <a:srgbClr val="E5E0DF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By: Team No-Idea</a:t>
            </a:r>
          </a:p>
          <a:p>
            <a:pPr marL="0" indent="0" algn="l">
              <a:lnSpc>
                <a:spcPts val="3350"/>
              </a:lnSpc>
              <a:buNone/>
            </a:pPr>
            <a:endParaRPr lang="en-US" sz="2400" b="1" dirty="0">
              <a:solidFill>
                <a:srgbClr val="E5E0DF"/>
              </a:solidFill>
              <a:latin typeface="Roboto Bold" pitchFamily="34" charset="0"/>
              <a:ea typeface="Roboto Bold" pitchFamily="34" charset="-122"/>
            </a:endParaRPr>
          </a:p>
          <a:p>
            <a:pPr marL="0" indent="0" algn="l">
              <a:lnSpc>
                <a:spcPts val="3350"/>
              </a:lnSpc>
              <a:buNone/>
            </a:pPr>
            <a:r>
              <a:rPr lang="en-US" sz="2400" b="1" dirty="0">
                <a:solidFill>
                  <a:srgbClr val="E5E0DF"/>
                </a:solidFill>
                <a:latin typeface="Roboto Bold" pitchFamily="34" charset="0"/>
                <a:ea typeface="Roboto Bold" pitchFamily="34" charset="-122"/>
              </a:rPr>
              <a:t>- Gagan, Raymond, Dylan, Vishwa</a:t>
            </a:r>
            <a:endParaRPr lang="en-US" sz="2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BC5B224-230E-AA35-0476-B4AE98571E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659850"/>
            <a:ext cx="5499087" cy="4909899"/>
          </a:xfrm>
          <a:prstGeom prst="rect">
            <a:avLst/>
          </a:prstGeom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607CC2E2-8FEB-04F3-8902-63A52ABE7498}"/>
              </a:ext>
            </a:extLst>
          </p:cNvPr>
          <p:cNvSpPr/>
          <p:nvPr/>
        </p:nvSpPr>
        <p:spPr>
          <a:xfrm>
            <a:off x="11743598" y="6232357"/>
            <a:ext cx="2886802" cy="1997243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98E0B3-CD3A-21D2-E52C-5E66D20209D2}"/>
              </a:ext>
            </a:extLst>
          </p:cNvPr>
          <p:cNvSpPr txBox="1"/>
          <p:nvPr/>
        </p:nvSpPr>
        <p:spPr>
          <a:xfrm>
            <a:off x="6215038" y="3191469"/>
            <a:ext cx="73180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An easy way to file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CCA5F87-1D1E-45CB-8D83-FC7EEFAD99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30400" cy="8229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Neon-lys procenttegn">
            <a:extLst>
              <a:ext uri="{FF2B5EF4-FFF2-40B4-BE49-F238E27FC236}">
                <a16:creationId xmlns:a16="http://schemas.microsoft.com/office/drawing/2014/main" id="{3C13D8EA-B803-4DA0-5E27-831C87D2FA6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4"/>
          <a:stretch/>
        </p:blipFill>
        <p:spPr>
          <a:xfrm>
            <a:off x="20" y="10"/>
            <a:ext cx="10402194" cy="822959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7CCFC2C6-6238-4A2F-93DE-2ADF74AF6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453982" y="0"/>
            <a:ext cx="10176416" cy="82296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1BC11B-2B84-61E3-3BFA-B225EB392910}"/>
              </a:ext>
            </a:extLst>
          </p:cNvPr>
          <p:cNvSpPr txBox="1"/>
          <p:nvPr/>
        </p:nvSpPr>
        <p:spPr>
          <a:xfrm>
            <a:off x="8668512" y="1346835"/>
            <a:ext cx="5577840" cy="384496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1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800" b="1" u="sng" dirty="0">
                <a:latin typeface="+mj-lt"/>
                <a:ea typeface="+mj-ea"/>
                <a:cs typeface="+mj-cs"/>
              </a:rPr>
              <a:t>Over 50% </a:t>
            </a:r>
            <a:r>
              <a:rPr lang="en-US" sz="6000" dirty="0"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of people leave their files unorganized, wasting time and fueling frustration</a:t>
            </a:r>
            <a:endParaRPr lang="en-US" sz="5800" dirty="0">
              <a:latin typeface="+mj-lt"/>
              <a:ea typeface="+mj-ea"/>
              <a:cs typeface="+mj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9756648" y="416149"/>
            <a:ext cx="175565" cy="8449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421977" y="5456304"/>
            <a:ext cx="4828032" cy="21945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438270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57806" y="606743"/>
            <a:ext cx="7601188" cy="13775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Introducing Our AI-Driven File Organizer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6573203" y="2314932"/>
            <a:ext cx="30480" cy="5307806"/>
          </a:xfrm>
          <a:prstGeom prst="roundRect">
            <a:avLst>
              <a:gd name="adj" fmla="val 303741"/>
            </a:avLst>
          </a:prstGeom>
          <a:solidFill>
            <a:srgbClr val="56565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Shape 2"/>
          <p:cNvSpPr/>
          <p:nvPr/>
        </p:nvSpPr>
        <p:spPr>
          <a:xfrm>
            <a:off x="6805910" y="2795468"/>
            <a:ext cx="771406" cy="30480"/>
          </a:xfrm>
          <a:prstGeom prst="roundRect">
            <a:avLst>
              <a:gd name="adj" fmla="val 303741"/>
            </a:avLst>
          </a:prstGeom>
          <a:solidFill>
            <a:srgbClr val="56565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Shape 3"/>
          <p:cNvSpPr/>
          <p:nvPr/>
        </p:nvSpPr>
        <p:spPr>
          <a:xfrm>
            <a:off x="6340495" y="2562820"/>
            <a:ext cx="495895" cy="495895"/>
          </a:xfrm>
          <a:prstGeom prst="roundRect">
            <a:avLst>
              <a:gd name="adj" fmla="val 1866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 4"/>
          <p:cNvSpPr/>
          <p:nvPr/>
        </p:nvSpPr>
        <p:spPr>
          <a:xfrm>
            <a:off x="6540163" y="2645450"/>
            <a:ext cx="96560" cy="330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1</a:t>
            </a:r>
            <a:endParaRPr lang="en-US" sz="2600" dirty="0"/>
          </a:p>
        </p:txBody>
      </p:sp>
      <p:sp>
        <p:nvSpPr>
          <p:cNvPr id="8" name="Text 5"/>
          <p:cNvSpPr/>
          <p:nvPr/>
        </p:nvSpPr>
        <p:spPr>
          <a:xfrm>
            <a:off x="7800737" y="2535317"/>
            <a:ext cx="2798564" cy="3443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Initial Categorization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7800737" y="3011805"/>
            <a:ext cx="6058257" cy="7050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Files are automatically sorted by type into folders like "Documents" and "Media".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6805910" y="4638199"/>
            <a:ext cx="771406" cy="30480"/>
          </a:xfrm>
          <a:prstGeom prst="roundRect">
            <a:avLst>
              <a:gd name="adj" fmla="val 303741"/>
            </a:avLst>
          </a:prstGeom>
          <a:solidFill>
            <a:srgbClr val="56565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Shape 8"/>
          <p:cNvSpPr/>
          <p:nvPr/>
        </p:nvSpPr>
        <p:spPr>
          <a:xfrm>
            <a:off x="6340495" y="4405551"/>
            <a:ext cx="495895" cy="495895"/>
          </a:xfrm>
          <a:prstGeom prst="roundRect">
            <a:avLst>
              <a:gd name="adj" fmla="val 1866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2" name="Text 9"/>
          <p:cNvSpPr/>
          <p:nvPr/>
        </p:nvSpPr>
        <p:spPr>
          <a:xfrm>
            <a:off x="6493847" y="4488180"/>
            <a:ext cx="189071" cy="330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2</a:t>
            </a:r>
            <a:endParaRPr lang="en-US" sz="2600" dirty="0"/>
          </a:p>
        </p:txBody>
      </p:sp>
      <p:sp>
        <p:nvSpPr>
          <p:cNvPr id="13" name="Text 10"/>
          <p:cNvSpPr/>
          <p:nvPr/>
        </p:nvSpPr>
        <p:spPr>
          <a:xfrm>
            <a:off x="7800737" y="4378047"/>
            <a:ext cx="3133725" cy="3443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AI-Based Classification</a:t>
            </a:r>
            <a:endParaRPr lang="en-US" sz="2150" dirty="0"/>
          </a:p>
        </p:txBody>
      </p:sp>
      <p:sp>
        <p:nvSpPr>
          <p:cNvPr id="14" name="Text 11"/>
          <p:cNvSpPr/>
          <p:nvPr/>
        </p:nvSpPr>
        <p:spPr>
          <a:xfrm>
            <a:off x="7800737" y="4854535"/>
            <a:ext cx="6058257" cy="7050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GPT-4 analyzes file names and content for deeper, more intuitive organization.</a:t>
            </a:r>
            <a:endParaRPr lang="en-US" sz="1700" dirty="0"/>
          </a:p>
        </p:txBody>
      </p:sp>
      <p:sp>
        <p:nvSpPr>
          <p:cNvPr id="15" name="Shape 12"/>
          <p:cNvSpPr/>
          <p:nvPr/>
        </p:nvSpPr>
        <p:spPr>
          <a:xfrm>
            <a:off x="6805910" y="6480929"/>
            <a:ext cx="771406" cy="30480"/>
          </a:xfrm>
          <a:prstGeom prst="roundRect">
            <a:avLst>
              <a:gd name="adj" fmla="val 303741"/>
            </a:avLst>
          </a:prstGeom>
          <a:solidFill>
            <a:srgbClr val="56565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Shape 13"/>
          <p:cNvSpPr/>
          <p:nvPr/>
        </p:nvSpPr>
        <p:spPr>
          <a:xfrm>
            <a:off x="6340495" y="6248281"/>
            <a:ext cx="495895" cy="495895"/>
          </a:xfrm>
          <a:prstGeom prst="roundRect">
            <a:avLst>
              <a:gd name="adj" fmla="val 1866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7" name="Text 14"/>
          <p:cNvSpPr/>
          <p:nvPr/>
        </p:nvSpPr>
        <p:spPr>
          <a:xfrm>
            <a:off x="6491704" y="6330910"/>
            <a:ext cx="193358" cy="330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3</a:t>
            </a:r>
            <a:endParaRPr lang="en-US" sz="2600" dirty="0"/>
          </a:p>
        </p:txBody>
      </p:sp>
      <p:sp>
        <p:nvSpPr>
          <p:cNvPr id="18" name="Text 15"/>
          <p:cNvSpPr/>
          <p:nvPr/>
        </p:nvSpPr>
        <p:spPr>
          <a:xfrm>
            <a:off x="7800737" y="6220777"/>
            <a:ext cx="2810708" cy="3443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Continuous Learning</a:t>
            </a:r>
            <a:endParaRPr lang="en-US" sz="2150" dirty="0"/>
          </a:p>
        </p:txBody>
      </p:sp>
      <p:sp>
        <p:nvSpPr>
          <p:cNvPr id="19" name="Text 16"/>
          <p:cNvSpPr/>
          <p:nvPr/>
        </p:nvSpPr>
        <p:spPr>
          <a:xfrm>
            <a:off x="7800737" y="6697266"/>
            <a:ext cx="6058257" cy="7050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The AI adapts to user preferences, improving categorization over time. – Reinforcement Learning through SK-Learn Pkg.</a:t>
            </a:r>
            <a:endParaRPr lang="en-US" sz="1700" dirty="0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96A0991C-485B-04A5-4D05-A34E2DBC7CFF}"/>
              </a:ext>
            </a:extLst>
          </p:cNvPr>
          <p:cNvSpPr/>
          <p:nvPr/>
        </p:nvSpPr>
        <p:spPr>
          <a:xfrm>
            <a:off x="12522969" y="7622738"/>
            <a:ext cx="2081983" cy="549018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-14621"/>
            <a:ext cx="5486400" cy="823055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01993" y="551498"/>
            <a:ext cx="7740015" cy="12537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900"/>
              </a:lnSpc>
              <a:buNone/>
            </a:pPr>
            <a:r>
              <a:rPr lang="en-US" sz="390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Demonstrating Our AI File Organizer</a:t>
            </a:r>
            <a:endParaRPr lang="en-US" sz="39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993" y="2106097"/>
            <a:ext cx="501372" cy="50137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01993" y="2807970"/>
            <a:ext cx="2507218" cy="3133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File/OS Detection</a:t>
            </a:r>
            <a:endParaRPr lang="en-US" sz="1950" dirty="0"/>
          </a:p>
        </p:txBody>
      </p:sp>
      <p:sp>
        <p:nvSpPr>
          <p:cNvPr id="6" name="Text 2"/>
          <p:cNvSpPr/>
          <p:nvPr/>
        </p:nvSpPr>
        <p:spPr>
          <a:xfrm>
            <a:off x="701993" y="3241596"/>
            <a:ext cx="7740015" cy="320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Instantly recognizes various file types across your system.</a:t>
            </a:r>
            <a:endParaRPr lang="en-US" sz="15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993" y="4164330"/>
            <a:ext cx="501372" cy="50137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01993" y="4866203"/>
            <a:ext cx="2703790" cy="3133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Automatic AI Categorization</a:t>
            </a:r>
            <a:endParaRPr lang="en-US" sz="1950" dirty="0"/>
          </a:p>
        </p:txBody>
      </p:sp>
      <p:sp>
        <p:nvSpPr>
          <p:cNvPr id="9" name="Text 4"/>
          <p:cNvSpPr/>
          <p:nvPr/>
        </p:nvSpPr>
        <p:spPr>
          <a:xfrm>
            <a:off x="701993" y="5299829"/>
            <a:ext cx="7740015" cy="320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Intelligently uses AI and sorts files into appropriate folders based on content and type.</a:t>
            </a:r>
            <a:endParaRPr lang="en-US" sz="15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993" y="6222563"/>
            <a:ext cx="501372" cy="50137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01993" y="6924437"/>
            <a:ext cx="2507218" cy="3133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GUI</a:t>
            </a:r>
            <a:endParaRPr lang="en-US" sz="1950" dirty="0"/>
          </a:p>
        </p:txBody>
      </p:sp>
      <p:sp>
        <p:nvSpPr>
          <p:cNvPr id="12" name="Text 6"/>
          <p:cNvSpPr/>
          <p:nvPr/>
        </p:nvSpPr>
        <p:spPr>
          <a:xfrm>
            <a:off x="701993" y="7358063"/>
            <a:ext cx="7740015" cy="320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Used </a:t>
            </a:r>
            <a:r>
              <a:rPr lang="en-US" sz="1550" dirty="0" err="1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PyQT</a:t>
            </a:r>
            <a:r>
              <a:rPr lang="en-US" sz="15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for the GUI to provide interactive interface with color coded files and for easy User Experience</a:t>
            </a:r>
            <a:endParaRPr lang="en-US" sz="15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400538"/>
            <a:ext cx="8891111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Navigating Technical Hurdles</a:t>
            </a:r>
            <a:endParaRPr lang="en-US" sz="4850" dirty="0"/>
          </a:p>
        </p:txBody>
      </p:sp>
      <p:sp>
        <p:nvSpPr>
          <p:cNvPr id="3" name="Text 1"/>
          <p:cNvSpPr/>
          <p:nvPr/>
        </p:nvSpPr>
        <p:spPr>
          <a:xfrm>
            <a:off x="864037" y="3789164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Data Handling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864037" y="4421743"/>
            <a:ext cx="3898821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Roboto Light" pitchFamily="34" charset="0"/>
                <a:cs typeface="Roboto Light" pitchFamily="34" charset="-120"/>
              </a:rPr>
              <a:t>Set up database, storing data – we used SQLite.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5372695" y="3789164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API Rate Limits</a:t>
            </a:r>
            <a:endParaRPr lang="en-US" sz="2400" dirty="0"/>
          </a:p>
        </p:txBody>
      </p:sp>
      <p:sp>
        <p:nvSpPr>
          <p:cNvPr id="6" name="Text 4"/>
          <p:cNvSpPr/>
          <p:nvPr/>
        </p:nvSpPr>
        <p:spPr>
          <a:xfrm>
            <a:off x="5372695" y="4421743"/>
            <a:ext cx="3898821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Optimized token usage to manage costs and stay within OpenAI's API limits.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9881354" y="3789164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File Operations</a:t>
            </a:r>
            <a:endParaRPr lang="en-US" sz="2400" dirty="0"/>
          </a:p>
        </p:txBody>
      </p:sp>
      <p:sp>
        <p:nvSpPr>
          <p:cNvPr id="8" name="Text 6"/>
          <p:cNvSpPr/>
          <p:nvPr/>
        </p:nvSpPr>
        <p:spPr>
          <a:xfrm>
            <a:off x="9881354" y="4421743"/>
            <a:ext cx="3898821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Implemented dynamic path updates to ensure accurate file movement and real time processing.</a:t>
            </a:r>
            <a:endParaRPr lang="en-US" sz="1900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7FAE390-D272-A006-4D41-A330B34CDED2}"/>
              </a:ext>
            </a:extLst>
          </p:cNvPr>
          <p:cNvSpPr/>
          <p:nvPr/>
        </p:nvSpPr>
        <p:spPr>
          <a:xfrm>
            <a:off x="12522969" y="7622738"/>
            <a:ext cx="2081983" cy="549018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43677" y="664488"/>
            <a:ext cx="6027063" cy="7533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900"/>
              </a:lnSpc>
              <a:buNone/>
            </a:pPr>
            <a:r>
              <a:rPr lang="en-US" sz="470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Scaling the Solution</a:t>
            </a:r>
            <a:endParaRPr lang="en-US" sz="47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3677" y="1779389"/>
            <a:ext cx="1205389" cy="192857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410658" y="2020372"/>
            <a:ext cx="3013472" cy="3765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3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Current Capability</a:t>
            </a:r>
            <a:endParaRPr lang="en-US" sz="2350" dirty="0"/>
          </a:p>
        </p:txBody>
      </p:sp>
      <p:sp>
        <p:nvSpPr>
          <p:cNvPr id="6" name="Text 2"/>
          <p:cNvSpPr/>
          <p:nvPr/>
        </p:nvSpPr>
        <p:spPr>
          <a:xfrm>
            <a:off x="2410658" y="2541508"/>
            <a:ext cx="5889665" cy="7715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Efficiently organizes personal and small business file systems.</a:t>
            </a:r>
            <a:endParaRPr lang="en-US" sz="18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3677" y="3707963"/>
            <a:ext cx="1205389" cy="192857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410658" y="3948946"/>
            <a:ext cx="3013472" cy="3765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3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Midterm Scaling</a:t>
            </a:r>
            <a:endParaRPr lang="en-US" sz="2350" dirty="0"/>
          </a:p>
        </p:txBody>
      </p:sp>
      <p:sp>
        <p:nvSpPr>
          <p:cNvPr id="9" name="Text 4"/>
          <p:cNvSpPr/>
          <p:nvPr/>
        </p:nvSpPr>
        <p:spPr>
          <a:xfrm>
            <a:off x="2410658" y="4470082"/>
            <a:ext cx="5889665" cy="7715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Expanding to handle enterprise-level file volumes and diverse file types.</a:t>
            </a:r>
            <a:endParaRPr lang="en-US" sz="18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3677" y="5636538"/>
            <a:ext cx="1205389" cy="192857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410658" y="5877520"/>
            <a:ext cx="3013472" cy="3765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3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Future Vision</a:t>
            </a:r>
            <a:endParaRPr lang="en-US" sz="2350" dirty="0"/>
          </a:p>
        </p:txBody>
      </p:sp>
      <p:sp>
        <p:nvSpPr>
          <p:cNvPr id="12" name="Text 6"/>
          <p:cNvSpPr/>
          <p:nvPr/>
        </p:nvSpPr>
        <p:spPr>
          <a:xfrm>
            <a:off x="2410658" y="6398657"/>
            <a:ext cx="5889665" cy="7715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Integrating advanced AI for content analysis and intelligent document search. Implementing a Secure LLM into the application.</a:t>
            </a:r>
            <a:endParaRPr lang="en-US" sz="18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300799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42248" y="3677126"/>
            <a:ext cx="7404616" cy="7519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900"/>
              </a:lnSpc>
              <a:buNone/>
            </a:pPr>
            <a:r>
              <a:rPr lang="en-US" sz="470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Questions and Feedback</a:t>
            </a:r>
            <a:endParaRPr lang="en-US" sz="4700" dirty="0"/>
          </a:p>
        </p:txBody>
      </p:sp>
      <p:sp>
        <p:nvSpPr>
          <p:cNvPr id="4" name="Shape 1"/>
          <p:cNvSpPr/>
          <p:nvPr/>
        </p:nvSpPr>
        <p:spPr>
          <a:xfrm>
            <a:off x="842248" y="4790003"/>
            <a:ext cx="12945904" cy="2770346"/>
          </a:xfrm>
          <a:prstGeom prst="roundRect">
            <a:avLst>
              <a:gd name="adj" fmla="val 3648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Shape 2"/>
          <p:cNvSpPr/>
          <p:nvPr/>
        </p:nvSpPr>
        <p:spPr>
          <a:xfrm>
            <a:off x="849868" y="4797623"/>
            <a:ext cx="12930664" cy="68877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1090493" y="4949547"/>
            <a:ext cx="5980271" cy="3849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Potential Improvements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7559635" y="4949547"/>
            <a:ext cx="5980271" cy="3849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Additional Use Cases</a:t>
            </a:r>
            <a:endParaRPr lang="en-US" sz="1850" dirty="0"/>
          </a:p>
        </p:txBody>
      </p:sp>
      <p:sp>
        <p:nvSpPr>
          <p:cNvPr id="8" name="Shape 5"/>
          <p:cNvSpPr/>
          <p:nvPr/>
        </p:nvSpPr>
        <p:spPr>
          <a:xfrm>
            <a:off x="849868" y="5486400"/>
            <a:ext cx="12930664" cy="68877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6"/>
          <p:cNvSpPr/>
          <p:nvPr/>
        </p:nvSpPr>
        <p:spPr>
          <a:xfrm>
            <a:off x="1090493" y="5638324"/>
            <a:ext cx="5980271" cy="3849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Enhanced image recognition capabilities</a:t>
            </a:r>
            <a:endParaRPr lang="en-US" sz="1850" dirty="0"/>
          </a:p>
        </p:txBody>
      </p:sp>
      <p:sp>
        <p:nvSpPr>
          <p:cNvPr id="10" name="Text 7"/>
          <p:cNvSpPr/>
          <p:nvPr/>
        </p:nvSpPr>
        <p:spPr>
          <a:xfrm>
            <a:off x="7559635" y="5638324"/>
            <a:ext cx="5980271" cy="3849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Legal document management</a:t>
            </a:r>
            <a:endParaRPr lang="en-US" sz="1850" dirty="0"/>
          </a:p>
        </p:txBody>
      </p:sp>
      <p:sp>
        <p:nvSpPr>
          <p:cNvPr id="11" name="Shape 8"/>
          <p:cNvSpPr/>
          <p:nvPr/>
        </p:nvSpPr>
        <p:spPr>
          <a:xfrm>
            <a:off x="849868" y="6175177"/>
            <a:ext cx="12930664" cy="68877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Text 9"/>
          <p:cNvSpPr/>
          <p:nvPr/>
        </p:nvSpPr>
        <p:spPr>
          <a:xfrm>
            <a:off x="1090493" y="6327100"/>
            <a:ext cx="5980271" cy="3849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Integration with cloud storage platforms</a:t>
            </a:r>
            <a:endParaRPr lang="en-US" sz="1850" dirty="0"/>
          </a:p>
        </p:txBody>
      </p:sp>
      <p:sp>
        <p:nvSpPr>
          <p:cNvPr id="13" name="Text 10"/>
          <p:cNvSpPr/>
          <p:nvPr/>
        </p:nvSpPr>
        <p:spPr>
          <a:xfrm>
            <a:off x="7559635" y="6327100"/>
            <a:ext cx="5980271" cy="3849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Medical record organization</a:t>
            </a:r>
            <a:endParaRPr lang="en-US" sz="1850" dirty="0"/>
          </a:p>
        </p:txBody>
      </p:sp>
      <p:sp>
        <p:nvSpPr>
          <p:cNvPr id="14" name="Shape 11"/>
          <p:cNvSpPr/>
          <p:nvPr/>
        </p:nvSpPr>
        <p:spPr>
          <a:xfrm>
            <a:off x="849868" y="6863953"/>
            <a:ext cx="12930664" cy="68877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Text 12"/>
          <p:cNvSpPr/>
          <p:nvPr/>
        </p:nvSpPr>
        <p:spPr>
          <a:xfrm>
            <a:off x="1090493" y="7015877"/>
            <a:ext cx="5980271" cy="3849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Multi-language support for global markets</a:t>
            </a:r>
            <a:endParaRPr lang="en-US" sz="1850" dirty="0"/>
          </a:p>
        </p:txBody>
      </p:sp>
      <p:sp>
        <p:nvSpPr>
          <p:cNvPr id="16" name="Text 13"/>
          <p:cNvSpPr/>
          <p:nvPr/>
        </p:nvSpPr>
        <p:spPr>
          <a:xfrm>
            <a:off x="7559635" y="7015877"/>
            <a:ext cx="5980271" cy="3849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Academic research file management</a:t>
            </a:r>
            <a:endParaRPr lang="en-US" sz="1850" dirty="0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07259968-6771-351C-C79B-CDADA242FA29}"/>
              </a:ext>
            </a:extLst>
          </p:cNvPr>
          <p:cNvSpPr/>
          <p:nvPr/>
        </p:nvSpPr>
        <p:spPr>
          <a:xfrm>
            <a:off x="12522969" y="7622738"/>
            <a:ext cx="2081983" cy="549018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226</TotalTime>
  <Words>284</Words>
  <Application>Microsoft Macintosh PowerPoint</Application>
  <PresentationFormat>Custom</PresentationFormat>
  <Paragraphs>52</Paragraphs>
  <Slides>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Poppins Light</vt:lpstr>
      <vt:lpstr>Roboto Bold</vt:lpstr>
      <vt:lpstr>Arial</vt:lpstr>
      <vt:lpstr>Poppins</vt:lpstr>
      <vt:lpstr>Roboto Light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Karnati, Gagan</cp:lastModifiedBy>
  <cp:revision>6</cp:revision>
  <dcterms:created xsi:type="dcterms:W3CDTF">2024-10-20T10:53:20Z</dcterms:created>
  <dcterms:modified xsi:type="dcterms:W3CDTF">2024-10-20T14:41:05Z</dcterms:modified>
</cp:coreProperties>
</file>